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3" r:id="rId5"/>
    <p:sldId id="265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4020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005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44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075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000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932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272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4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551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034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681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B62F-149C-4893-927A-69749BA8F46B}" type="datetimeFigureOut">
              <a:rPr lang="ca-ES" smtClean="0"/>
              <a:t>12/05/2022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F1AD-B825-4325-B551-4B973E75CE7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25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ederacions@mutuacat.ca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ederacions@mutuacat.ca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/>
              <a:t>Instruccions Accidents Esportius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En aquest document trobareu les instruccions per als accidents Urgents i no Urgents.</a:t>
            </a:r>
          </a:p>
          <a:p>
            <a:r>
              <a:rPr lang="ca-ES" dirty="0"/>
              <a:t>Llistat de centres concertats d’urgències, visites i de rehabilitació.</a:t>
            </a:r>
          </a:p>
          <a:p>
            <a:r>
              <a:rPr lang="ca-ES" dirty="0"/>
              <a:t>Resum de les cobertures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352781"/>
            <a:ext cx="1440160" cy="1255275"/>
          </a:xfrm>
          <a:prstGeom prst="rect">
            <a:avLst/>
          </a:prstGeom>
        </p:spPr>
      </p:pic>
      <p:sp>
        <p:nvSpPr>
          <p:cNvPr id="5" name="AutoShape 2" descr="Resultat d'imatges de unifedespo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3076" name="Picture 4" descr="Resultat d'imatges de unifedespo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05" b="32948"/>
          <a:stretch/>
        </p:blipFill>
        <p:spPr bwMode="auto">
          <a:xfrm>
            <a:off x="6468279" y="5666600"/>
            <a:ext cx="1905000" cy="6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t d'imatges de mutuaca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" t="31766" r="10526" b="29377"/>
          <a:stretch/>
        </p:blipFill>
        <p:spPr bwMode="auto">
          <a:xfrm>
            <a:off x="539552" y="5516406"/>
            <a:ext cx="2959497" cy="92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1714364" y="4368417"/>
            <a:ext cx="1944216" cy="10734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b="1" dirty="0"/>
              <a:t>Pòlissa menors 16 anys:</a:t>
            </a:r>
          </a:p>
          <a:p>
            <a:pPr algn="ctr"/>
            <a:r>
              <a:rPr lang="ca-ES" sz="3200" dirty="0"/>
              <a:t>123466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372944" y="4368417"/>
            <a:ext cx="2056691" cy="10768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b="1" dirty="0"/>
              <a:t>Pòlissa S18 i Sènior:</a:t>
            </a:r>
          </a:p>
          <a:p>
            <a:pPr algn="ctr"/>
            <a:r>
              <a:rPr lang="ca-ES" sz="3200" dirty="0"/>
              <a:t>120490</a:t>
            </a:r>
          </a:p>
        </p:txBody>
      </p:sp>
    </p:spTree>
    <p:extLst>
      <p:ext uri="{BB962C8B-B14F-4D97-AF65-F5344CB8AC3E}">
        <p14:creationId xmlns:p14="http://schemas.microsoft.com/office/powerpoint/2010/main" val="320385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64120" y="316969"/>
            <a:ext cx="8615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Normes d’actuació en cas d’accident NO URGENT (de 24 hores a 5 dies després el accident)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65497" y="1700799"/>
            <a:ext cx="8192692" cy="7301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b="1" dirty="0"/>
              <a:t>Introduir el Comunicat d’accident a la plataforma de </a:t>
            </a:r>
            <a:r>
              <a:rPr lang="ca-ES" b="1" dirty="0" err="1"/>
              <a:t>playoffinformatica</a:t>
            </a:r>
            <a:r>
              <a:rPr lang="ca-ES" b="1" dirty="0"/>
              <a:t> i </a:t>
            </a:r>
            <a:r>
              <a:rPr lang="ca-ES" dirty="0"/>
              <a:t>enviar-lo a </a:t>
            </a:r>
            <a:r>
              <a:rPr lang="ca-ES" dirty="0">
                <a:solidFill>
                  <a:srgbClr val="FF0000"/>
                </a:solidFill>
                <a:hlinkClick r:id="rId2"/>
              </a:rPr>
              <a:t>federacions@mutuacat.cat</a:t>
            </a:r>
            <a:r>
              <a:rPr lang="ca-ES" dirty="0">
                <a:solidFill>
                  <a:srgbClr val="FF0000"/>
                </a:solidFill>
              </a:rPr>
              <a:t> </a:t>
            </a:r>
            <a:r>
              <a:rPr lang="ca-ES" dirty="0"/>
              <a:t>amb la data i hora de la visita, per rebre l’autorització per anar al centre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98173" y="908050"/>
            <a:ext cx="81926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Demanar hora al centre concertat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4413870" y="1404921"/>
            <a:ext cx="49594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a-ES" dirty="0"/>
          </a:p>
        </p:txBody>
      </p:sp>
      <p:sp>
        <p:nvSpPr>
          <p:cNvPr id="20" name="19 Flecha abajo"/>
          <p:cNvSpPr/>
          <p:nvPr/>
        </p:nvSpPr>
        <p:spPr>
          <a:xfrm>
            <a:off x="4413870" y="2510779"/>
            <a:ext cx="49594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a-ES" dirty="0"/>
          </a:p>
        </p:txBody>
      </p:sp>
      <p:sp>
        <p:nvSpPr>
          <p:cNvPr id="22" name="21 Llamada rectangular redondeada"/>
          <p:cNvSpPr/>
          <p:nvPr/>
        </p:nvSpPr>
        <p:spPr>
          <a:xfrm>
            <a:off x="251520" y="735604"/>
            <a:ext cx="1944216" cy="792749"/>
          </a:xfrm>
          <a:prstGeom prst="wedgeRoundRectCallout">
            <a:avLst>
              <a:gd name="adj1" fmla="val 91859"/>
              <a:gd name="adj2" fmla="val 69746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NO ES POT ANAR AL CENTRE SENSE AUTORITZACIÓ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65497" y="2806657"/>
            <a:ext cx="8192692" cy="7301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Anar al centre indicat per la Mútua</a:t>
            </a:r>
            <a:br>
              <a:rPr lang="ca-ES" dirty="0"/>
            </a:br>
            <a:r>
              <a:rPr lang="ca-ES" dirty="0"/>
              <a:t>S’ha de dur el comunicat (</a:t>
            </a:r>
            <a:r>
              <a:rPr lang="ca-ES" dirty="0" err="1"/>
              <a:t>parte</a:t>
            </a:r>
            <a:r>
              <a:rPr lang="ca-ES" dirty="0"/>
              <a:t>) d’accident, DNI o llicència, i autorització de la mútua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66308" y="4933706"/>
            <a:ext cx="81926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500" dirty="0"/>
              <a:t>Per evitar tramitacions lentes és important ser específic a l’hora de descriure la lesió i com s’ha produït. </a:t>
            </a:r>
            <a:endParaRPr lang="ca-ES" sz="1500" b="1" dirty="0"/>
          </a:p>
        </p:txBody>
      </p:sp>
      <p:sp>
        <p:nvSpPr>
          <p:cNvPr id="21" name="20 Llamada ovalada"/>
          <p:cNvSpPr/>
          <p:nvPr/>
        </p:nvSpPr>
        <p:spPr>
          <a:xfrm>
            <a:off x="546586" y="5738308"/>
            <a:ext cx="2024972" cy="936104"/>
          </a:xfrm>
          <a:prstGeom prst="wedgeEllipseCallout">
            <a:avLst>
              <a:gd name="adj1" fmla="val 18166"/>
              <a:gd name="adj2" fmla="val -795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/>
              <a:t>A un placatge he caigut sobre el genoll dret i no el puc doblegar</a:t>
            </a:r>
          </a:p>
        </p:txBody>
      </p:sp>
      <p:sp>
        <p:nvSpPr>
          <p:cNvPr id="25" name="24 Llamada ovalada"/>
          <p:cNvSpPr/>
          <p:nvPr/>
        </p:nvSpPr>
        <p:spPr>
          <a:xfrm>
            <a:off x="6692170" y="5738308"/>
            <a:ext cx="2024972" cy="936104"/>
          </a:xfrm>
          <a:prstGeom prst="wedgeEllipseCallout">
            <a:avLst>
              <a:gd name="adj1" fmla="val -11083"/>
              <a:gd name="adj2" fmla="val -840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/>
              <a:t>He xocat de cap amb un contrari i m’he quedat inconscient</a:t>
            </a:r>
          </a:p>
        </p:txBody>
      </p:sp>
      <p:sp>
        <p:nvSpPr>
          <p:cNvPr id="26" name="25 Llamada ovalada"/>
          <p:cNvSpPr/>
          <p:nvPr/>
        </p:nvSpPr>
        <p:spPr>
          <a:xfrm>
            <a:off x="3619378" y="5738308"/>
            <a:ext cx="2024972" cy="936104"/>
          </a:xfrm>
          <a:prstGeom prst="wedgeEllipseCallout">
            <a:avLst>
              <a:gd name="adj1" fmla="val -307"/>
              <a:gd name="adj2" fmla="val -7736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/>
              <a:t>S’ha enfonsat una melé i hem fa mal el coll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75556" y="4106349"/>
            <a:ext cx="819269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"/>
            <a:r>
              <a:rPr lang="es-ES" dirty="0"/>
              <a:t>El </a:t>
            </a:r>
            <a:r>
              <a:rPr lang="es-ES" dirty="0" err="1"/>
              <a:t>termini</a:t>
            </a:r>
            <a:r>
              <a:rPr lang="es-ES" dirty="0"/>
              <a:t> </a:t>
            </a:r>
            <a:r>
              <a:rPr lang="es-ES" dirty="0" err="1"/>
              <a:t>màxim</a:t>
            </a:r>
            <a:r>
              <a:rPr lang="es-ES" dirty="0"/>
              <a:t> per comunicar </a:t>
            </a:r>
            <a:r>
              <a:rPr lang="es-ES" dirty="0" err="1"/>
              <a:t>l’accident</a:t>
            </a:r>
            <a:r>
              <a:rPr lang="es-ES" dirty="0"/>
              <a:t> </a:t>
            </a:r>
            <a:r>
              <a:rPr lang="es-ES" dirty="0" err="1"/>
              <a:t>és</a:t>
            </a:r>
            <a:r>
              <a:rPr lang="es-ES" dirty="0"/>
              <a:t> de 5 </a:t>
            </a:r>
            <a:r>
              <a:rPr lang="es-ES" dirty="0" err="1"/>
              <a:t>dies</a:t>
            </a:r>
            <a:r>
              <a:rPr lang="es-ES" dirty="0"/>
              <a:t>. Ni </a:t>
            </a:r>
            <a:r>
              <a:rPr lang="es-ES" dirty="0" err="1"/>
              <a:t>Mútuacat</a:t>
            </a:r>
            <a:r>
              <a:rPr lang="es-ES" dirty="0"/>
              <a:t> ni la FCR es </a:t>
            </a:r>
            <a:r>
              <a:rPr lang="es-ES" dirty="0" err="1"/>
              <a:t>faran</a:t>
            </a:r>
            <a:r>
              <a:rPr lang="es-ES" dirty="0"/>
              <a:t> </a:t>
            </a:r>
            <a:r>
              <a:rPr lang="es-ES" dirty="0" err="1"/>
              <a:t>càrrec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accidents</a:t>
            </a:r>
            <a:r>
              <a:rPr lang="es-ES" dirty="0"/>
              <a:t> o </a:t>
            </a:r>
            <a:r>
              <a:rPr lang="es-ES" dirty="0" err="1"/>
              <a:t>assistències</a:t>
            </a:r>
            <a:r>
              <a:rPr lang="es-ES" dirty="0"/>
              <a:t> que no </a:t>
            </a:r>
            <a:r>
              <a:rPr lang="es-ES" dirty="0" err="1"/>
              <a:t>s’hagin</a:t>
            </a:r>
            <a:r>
              <a:rPr lang="es-ES" dirty="0"/>
              <a:t> </a:t>
            </a:r>
            <a:r>
              <a:rPr lang="es-ES" dirty="0" err="1"/>
              <a:t>comunicat</a:t>
            </a:r>
            <a:r>
              <a:rPr lang="es-ES" dirty="0"/>
              <a:t> </a:t>
            </a:r>
            <a:r>
              <a:rPr lang="es-ES" dirty="0" err="1"/>
              <a:t>correctament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7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88640"/>
            <a:ext cx="819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Normes d’actuació en cas d’accident URGENT (dins les 24 hores després de l’accident)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46586" y="620689"/>
            <a:ext cx="8216969" cy="8225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2800" dirty="0"/>
              <a:t>Trucar al 932 533 893 i Comunicar l’accident a la mútua perquè autoritzi la urgència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70863" y="3598416"/>
            <a:ext cx="819269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Enviar segellat i signat amb l’informe d’urgències abans de 3 dies a </a:t>
            </a:r>
            <a:r>
              <a:rPr lang="ca-ES" b="1" dirty="0">
                <a:hlinkClick r:id="rId2"/>
              </a:rPr>
              <a:t>federacions@mutuacat.cat</a:t>
            </a:r>
            <a:endParaRPr lang="ca-ES" b="1" dirty="0"/>
          </a:p>
        </p:txBody>
      </p:sp>
      <p:sp>
        <p:nvSpPr>
          <p:cNvPr id="10" name="9 Rectángulo"/>
          <p:cNvSpPr/>
          <p:nvPr/>
        </p:nvSpPr>
        <p:spPr>
          <a:xfrm>
            <a:off x="570863" y="1794020"/>
            <a:ext cx="81926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Anar al centre indicat per la mútua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70863" y="2679320"/>
            <a:ext cx="8192692" cy="4658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b="1" dirty="0"/>
              <a:t>Introduir el Comunicat d’accident a la plataforma de </a:t>
            </a:r>
            <a:r>
              <a:rPr lang="ca-ES" b="1" dirty="0" err="1"/>
              <a:t>Playoffinformatica</a:t>
            </a:r>
            <a:r>
              <a:rPr lang="ca-ES" b="1" dirty="0"/>
              <a:t>.</a:t>
            </a:r>
            <a:endParaRPr lang="ca-ES" dirty="0"/>
          </a:p>
        </p:txBody>
      </p:sp>
      <p:sp>
        <p:nvSpPr>
          <p:cNvPr id="17" name="16 Rectángulo"/>
          <p:cNvSpPr/>
          <p:nvPr/>
        </p:nvSpPr>
        <p:spPr>
          <a:xfrm>
            <a:off x="570863" y="4293096"/>
            <a:ext cx="819269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/>
              <a:t>Si per la gravetat de la lesió calgués una ambulància cal trucar a </a:t>
            </a:r>
            <a:r>
              <a:rPr lang="ca-ES" sz="1600" dirty="0" err="1"/>
              <a:t>Mútuacat</a:t>
            </a:r>
            <a:r>
              <a:rPr lang="ca-ES" sz="1600" dirty="0"/>
              <a:t> per demanar-la.</a:t>
            </a:r>
            <a:br>
              <a:rPr lang="ca-ES" sz="1600" dirty="0"/>
            </a:br>
            <a:r>
              <a:rPr lang="ca-ES" sz="1600" b="1" dirty="0"/>
              <a:t> NOMÉS ES POT TRUCAR AL 112 per urgència vital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4419236" y="1459382"/>
            <a:ext cx="49594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a-ES" dirty="0"/>
          </a:p>
        </p:txBody>
      </p:sp>
      <p:sp>
        <p:nvSpPr>
          <p:cNvPr id="20" name="19 Flecha abajo"/>
          <p:cNvSpPr/>
          <p:nvPr/>
        </p:nvSpPr>
        <p:spPr>
          <a:xfrm>
            <a:off x="4419236" y="2344682"/>
            <a:ext cx="49594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a-ES" dirty="0"/>
          </a:p>
        </p:txBody>
      </p:sp>
      <p:sp>
        <p:nvSpPr>
          <p:cNvPr id="21" name="20 Flecha abajo"/>
          <p:cNvSpPr/>
          <p:nvPr/>
        </p:nvSpPr>
        <p:spPr>
          <a:xfrm>
            <a:off x="4419236" y="3263778"/>
            <a:ext cx="49594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a-ES" dirty="0"/>
          </a:p>
        </p:txBody>
      </p:sp>
      <p:sp>
        <p:nvSpPr>
          <p:cNvPr id="22" name="21 Llamada rectangular redondeada"/>
          <p:cNvSpPr/>
          <p:nvPr/>
        </p:nvSpPr>
        <p:spPr>
          <a:xfrm>
            <a:off x="112215" y="1459382"/>
            <a:ext cx="2088232" cy="1133516"/>
          </a:xfrm>
          <a:prstGeom prst="wedgeRoundRectCallout">
            <a:avLst>
              <a:gd name="adj1" fmla="val 85983"/>
              <a:gd name="adj2" fmla="val 278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NO ES POT ANAR AL CENTRE SENSE AUTORITZACIÓ</a:t>
            </a:r>
          </a:p>
        </p:txBody>
      </p:sp>
      <p:sp>
        <p:nvSpPr>
          <p:cNvPr id="24" name="23 Llamada rectangular redondeada"/>
          <p:cNvSpPr/>
          <p:nvPr/>
        </p:nvSpPr>
        <p:spPr>
          <a:xfrm>
            <a:off x="6825077" y="1443286"/>
            <a:ext cx="2088232" cy="1133516"/>
          </a:xfrm>
          <a:prstGeom prst="wedgeRoundRectCallout">
            <a:avLst>
              <a:gd name="adj1" fmla="val -80965"/>
              <a:gd name="adj2" fmla="val 6052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62500" lnSpcReduction="20000"/>
          </a:bodyPr>
          <a:lstStyle/>
          <a:p>
            <a:pPr algn="ctr"/>
            <a:r>
              <a:rPr lang="ca-ES" dirty="0"/>
              <a:t>EL TERMINI MÀXIM PER COMUNICAR L’ACCIDENT ÉS DE 3 DIES. NI MÚTUACAT NI LA FCR ES FARAN CÀRREC DELS ACCIDENTS O ASSISTÈNCIES QUE NO S’HAGIN COMUNICAT CORRECTAMENT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66308" y="4933706"/>
            <a:ext cx="81926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dirty="0"/>
              <a:t>Per evitar tramitacions lentes és important ser específic a l’hora de descriure la lesió i com s’ha produït. </a:t>
            </a:r>
            <a:endParaRPr lang="ca-ES" sz="1400" b="1" dirty="0"/>
          </a:p>
          <a:p>
            <a:pPr algn="ctr"/>
            <a:r>
              <a:rPr lang="ca-ES" sz="1600" dirty="0"/>
              <a:t> </a:t>
            </a:r>
            <a:endParaRPr lang="ca-ES" sz="1600" b="1" dirty="0"/>
          </a:p>
        </p:txBody>
      </p:sp>
      <p:sp>
        <p:nvSpPr>
          <p:cNvPr id="3" name="2 Llamada ovalada"/>
          <p:cNvSpPr/>
          <p:nvPr/>
        </p:nvSpPr>
        <p:spPr>
          <a:xfrm>
            <a:off x="546586" y="5738308"/>
            <a:ext cx="2024972" cy="936104"/>
          </a:xfrm>
          <a:prstGeom prst="wedgeEllipseCallout">
            <a:avLst>
              <a:gd name="adj1" fmla="val 18166"/>
              <a:gd name="adj2" fmla="val -795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/>
              <a:t>A un placatge he caigut sobre el genoll dret i no el puc doblegar</a:t>
            </a:r>
          </a:p>
        </p:txBody>
      </p:sp>
      <p:sp>
        <p:nvSpPr>
          <p:cNvPr id="23" name="22 Llamada ovalada"/>
          <p:cNvSpPr/>
          <p:nvPr/>
        </p:nvSpPr>
        <p:spPr>
          <a:xfrm>
            <a:off x="6692170" y="5738308"/>
            <a:ext cx="2024972" cy="936104"/>
          </a:xfrm>
          <a:prstGeom prst="wedgeEllipseCallout">
            <a:avLst>
              <a:gd name="adj1" fmla="val -11083"/>
              <a:gd name="adj2" fmla="val -840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/>
              <a:t>He xocat de cap amb un contrari i m’he quedat inconscient</a:t>
            </a:r>
          </a:p>
        </p:txBody>
      </p:sp>
      <p:sp>
        <p:nvSpPr>
          <p:cNvPr id="25" name="24 Llamada ovalada"/>
          <p:cNvSpPr/>
          <p:nvPr/>
        </p:nvSpPr>
        <p:spPr>
          <a:xfrm>
            <a:off x="3619378" y="5738308"/>
            <a:ext cx="2024972" cy="936104"/>
          </a:xfrm>
          <a:prstGeom prst="wedgeEllipseCallout">
            <a:avLst>
              <a:gd name="adj1" fmla="val -307"/>
              <a:gd name="adj2" fmla="val -7736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/>
              <a:t>S’ha enfonsat una melé i hem fa mal el coll</a:t>
            </a:r>
          </a:p>
        </p:txBody>
      </p:sp>
    </p:spTree>
    <p:extLst>
      <p:ext uri="{BB962C8B-B14F-4D97-AF65-F5344CB8AC3E}">
        <p14:creationId xmlns:p14="http://schemas.microsoft.com/office/powerpoint/2010/main" val="352643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GARANTIES CONTRACTADES 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/>
              <a:t>Accidents soferts pels assegurats a causa de la pràctica esportiva, en els termes previstos pel R.D. 849/1993, de 4 de juny.</a:t>
            </a:r>
          </a:p>
          <a:p>
            <a:r>
              <a:rPr lang="ca-ES" dirty="0"/>
              <a:t>Dins les garanties de la relació de protecció s'inclouen els accidents corporals per lesions ocorregudes  en competicions, durant el partit i escalfament, en entrenaments organitzats pels clubs, i també en desplaçaments.</a:t>
            </a:r>
          </a:p>
          <a:p>
            <a:r>
              <a:rPr lang="ca-ES" dirty="0"/>
              <a:t>S'atorga la cobertura de Lesions Accidentals no traumàtiques, quan derivin d'una causa violenta,</a:t>
            </a:r>
            <a:r>
              <a:rPr lang="it-IT" dirty="0"/>
              <a:t>momentània i aliena a la intencionalitat de l’assegurat.</a:t>
            </a:r>
          </a:p>
          <a:p>
            <a:r>
              <a:rPr lang="ca-ES" dirty="0"/>
              <a:t>Queden excloses les patologies degeneratives i les que tot i estar latents es manifestin de forma sobtada.</a:t>
            </a:r>
          </a:p>
        </p:txBody>
      </p:sp>
    </p:spTree>
    <p:extLst>
      <p:ext uri="{BB962C8B-B14F-4D97-AF65-F5344CB8AC3E}">
        <p14:creationId xmlns:p14="http://schemas.microsoft.com/office/powerpoint/2010/main" val="274902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a-ES" dirty="0"/>
              <a:t>GARANTIES CONTRACTADES II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2465"/>
              </p:ext>
            </p:extLst>
          </p:nvPr>
        </p:nvGraphicFramePr>
        <p:xfrm>
          <a:off x="759768" y="1124744"/>
          <a:ext cx="7624464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b="1" dirty="0"/>
                        <a:t>ASSISTÈNCIA SANITÀRIA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Assistència medicoquirúrgica, farmacèutica (en règim hospitalari) i sanitària en accidents ocorreguts en territori nacional durant un període de 18 mesos i en quantitat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IL·LIMITADA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Els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tractaments</a:t>
                      </a:r>
                      <a:r>
                        <a:rPr lang="pt-BR" dirty="0"/>
                        <a:t> de </a:t>
                      </a:r>
                      <a:r>
                        <a:rPr lang="pt-BR" dirty="0" err="1"/>
                        <a:t>rehabilitació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necessaris</a:t>
                      </a:r>
                      <a:r>
                        <a:rPr lang="pt-BR" dirty="0"/>
                        <a:t> com a </a:t>
                      </a:r>
                      <a:r>
                        <a:rPr lang="pt-BR" dirty="0" err="1"/>
                        <a:t>conseqüència</a:t>
                      </a:r>
                      <a:r>
                        <a:rPr lang="pt-BR" dirty="0"/>
                        <a:t> d'</a:t>
                      </a:r>
                      <a:r>
                        <a:rPr lang="pt-BR" dirty="0" err="1"/>
                        <a:t>un</a:t>
                      </a:r>
                      <a:r>
                        <a:rPr lang="pt-BR" dirty="0"/>
                        <a:t> </a:t>
                      </a:r>
                      <a:r>
                        <a:rPr lang="ca-ES" dirty="0"/>
                        <a:t>accident cobert a la pòlissa durant un període de 18 mesos a partir de la data de l'accident i en quantitat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IL·LIMITADA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Despeses de trasllat o evacuació des del lloc de l'accident fins a l'ingrés definitiu en un hospital concertat, dins del territori nacional, fins a un màxim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IL·LIMITADA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13108"/>
              </p:ext>
            </p:extLst>
          </p:nvPr>
        </p:nvGraphicFramePr>
        <p:xfrm>
          <a:off x="759768" y="4437112"/>
          <a:ext cx="762446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No </a:t>
                      </a:r>
                      <a:r>
                        <a:rPr lang="fr-FR" dirty="0" err="1"/>
                        <a:t>obstant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això</a:t>
                      </a:r>
                      <a:r>
                        <a:rPr lang="fr-FR" dirty="0"/>
                        <a:t> hi </a:t>
                      </a:r>
                      <a:r>
                        <a:rPr lang="fr-FR" dirty="0" err="1"/>
                        <a:t>haurà</a:t>
                      </a:r>
                      <a:r>
                        <a:rPr lang="fr-FR" dirty="0"/>
                        <a:t> les </a:t>
                      </a:r>
                      <a:r>
                        <a:rPr lang="fr-FR" dirty="0" err="1"/>
                        <a:t>següents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limitacions</a:t>
                      </a:r>
                      <a:r>
                        <a:rPr lang="fr-FR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Material ortopèdic necessari com a conseqüència d'un accident cobert</a:t>
                      </a:r>
                      <a:r>
                        <a:rPr lang="ca-ES" baseline="0" dirty="0"/>
                        <a:t> </a:t>
                      </a:r>
                      <a:r>
                        <a:rPr lang="ca-ES" dirty="0"/>
                        <a:t>pel títol de soci (no prevenció)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70% del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Despeses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odontoestomatològiques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necessàries</a:t>
                      </a:r>
                      <a:r>
                        <a:rPr lang="pt-BR" dirty="0"/>
                        <a:t> com a </a:t>
                      </a:r>
                      <a:r>
                        <a:rPr lang="pt-BR" dirty="0" err="1"/>
                        <a:t>conseqüència</a:t>
                      </a:r>
                      <a:r>
                        <a:rPr lang="pt-BR" dirty="0"/>
                        <a:t> d'</a:t>
                      </a:r>
                      <a:r>
                        <a:rPr lang="pt-BR" dirty="0" err="1"/>
                        <a:t>un</a:t>
                      </a:r>
                      <a:r>
                        <a:rPr lang="pt-BR" dirty="0"/>
                        <a:t> </a:t>
                      </a:r>
                      <a:r>
                        <a:rPr lang="ca-ES" dirty="0"/>
                        <a:t>accident cobert pel títol de soci, fins a un màxim 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245 €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16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GARANTIES CONTRACTADES III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07211"/>
              </p:ext>
            </p:extLst>
          </p:nvPr>
        </p:nvGraphicFramePr>
        <p:xfrm>
          <a:off x="827584" y="1196752"/>
          <a:ext cx="756084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/>
                        <a:t>MORT ACCIDENTAL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Com a </a:t>
                      </a:r>
                      <a:r>
                        <a:rPr lang="pt-BR" dirty="0" err="1"/>
                        <a:t>conseqüència</a:t>
                      </a:r>
                      <a:r>
                        <a:rPr lang="pt-BR" dirty="0"/>
                        <a:t> d’</a:t>
                      </a:r>
                      <a:r>
                        <a:rPr lang="pt-BR" dirty="0" err="1"/>
                        <a:t>accident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esportiu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6.015 €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Quan</a:t>
                      </a:r>
                      <a:r>
                        <a:rPr lang="es-ES" dirty="0"/>
                        <a:t> es </a:t>
                      </a:r>
                      <a:r>
                        <a:rPr lang="es-ES" dirty="0" err="1"/>
                        <a:t>produeixi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durant</a:t>
                      </a:r>
                      <a:r>
                        <a:rPr lang="es-ES" dirty="0"/>
                        <a:t> la </a:t>
                      </a:r>
                      <a:r>
                        <a:rPr lang="es-ES" dirty="0" err="1"/>
                        <a:t>pràctica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esportiva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però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sense</a:t>
                      </a:r>
                      <a:r>
                        <a:rPr lang="es-ES" dirty="0"/>
                        <a:t> que en </a:t>
                      </a:r>
                      <a:r>
                        <a:rPr lang="es-ES" dirty="0" err="1"/>
                        <a:t>sigui</a:t>
                      </a:r>
                      <a:r>
                        <a:rPr lang="es-ES" dirty="0"/>
                        <a:t> </a:t>
                      </a:r>
                      <a:r>
                        <a:rPr lang="ca-ES" dirty="0"/>
                        <a:t>la causa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1.805</a:t>
                      </a:r>
                      <a:r>
                        <a:rPr lang="ca-ES" baseline="0" dirty="0"/>
                        <a:t> €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En cas de </a:t>
                      </a:r>
                      <a:r>
                        <a:rPr lang="es-ES" dirty="0" err="1"/>
                        <a:t>menors</a:t>
                      </a:r>
                      <a:r>
                        <a:rPr lang="es-ES" dirty="0"/>
                        <a:t> de 14 </a:t>
                      </a:r>
                      <a:r>
                        <a:rPr lang="es-ES" dirty="0" err="1"/>
                        <a:t>anys</a:t>
                      </a:r>
                      <a:r>
                        <a:rPr lang="es-ES" dirty="0"/>
                        <a:t> el capital per </a:t>
                      </a:r>
                      <a:r>
                        <a:rPr lang="es-ES" dirty="0" err="1"/>
                        <a:t>defunció</a:t>
                      </a:r>
                      <a:r>
                        <a:rPr lang="es-ES" dirty="0"/>
                        <a:t> es </a:t>
                      </a:r>
                      <a:r>
                        <a:rPr lang="es-ES" dirty="0" err="1"/>
                        <a:t>destinarà</a:t>
                      </a:r>
                      <a:r>
                        <a:rPr lang="es-ES" dirty="0"/>
                        <a:t> a </a:t>
                      </a:r>
                      <a:r>
                        <a:rPr lang="ca-ES" dirty="0"/>
                        <a:t>cobrir les despeses de sepeli.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3.010 €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07649"/>
              </p:ext>
            </p:extLst>
          </p:nvPr>
        </p:nvGraphicFramePr>
        <p:xfrm>
          <a:off x="827584" y="3356992"/>
          <a:ext cx="75608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b="1" dirty="0"/>
                        <a:t>INVALIDESA PERMANENT BAREM PARCIAL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Com a </a:t>
                      </a:r>
                      <a:r>
                        <a:rPr lang="pt-BR" dirty="0" err="1"/>
                        <a:t>conseqüència</a:t>
                      </a:r>
                      <a:r>
                        <a:rPr lang="pt-BR" dirty="0"/>
                        <a:t> d’</a:t>
                      </a:r>
                      <a:r>
                        <a:rPr lang="pt-BR" dirty="0" err="1"/>
                        <a:t>accident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esportiu</a:t>
                      </a:r>
                      <a:r>
                        <a:rPr lang="pt-BR" dirty="0"/>
                        <a:t> (fins a </a:t>
                      </a:r>
                      <a:r>
                        <a:rPr lang="pt-BR" dirty="0" err="1"/>
                        <a:t>un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maxim</a:t>
                      </a:r>
                      <a:r>
                        <a:rPr lang="pt-BR" dirty="0"/>
                        <a:t> de): </a:t>
                      </a:r>
                      <a:r>
                        <a:rPr lang="ca-ES" dirty="0"/>
                        <a:t>Euros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12.025 €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22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ca-ES" dirty="0"/>
              <a:t>Centres Concertats 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32" y="1019110"/>
            <a:ext cx="7206952" cy="548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61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2372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ca-ES" dirty="0"/>
              <a:t>Centres Concertats II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154621"/>
            <a:ext cx="812482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03548" y="580526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La guia mèdica completa i actualitzada es pot consultar a: http://mutuacat.cat/que-fem/federacions-esportives</a:t>
            </a:r>
          </a:p>
        </p:txBody>
      </p:sp>
    </p:spTree>
    <p:extLst>
      <p:ext uri="{BB962C8B-B14F-4D97-AF65-F5344CB8AC3E}">
        <p14:creationId xmlns:p14="http://schemas.microsoft.com/office/powerpoint/2010/main" val="3033363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753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Instruccions Accidents Esportius</vt:lpstr>
      <vt:lpstr>Presentación de PowerPoint</vt:lpstr>
      <vt:lpstr>Presentación de PowerPoint</vt:lpstr>
      <vt:lpstr>GARANTIES CONTRACTADES I</vt:lpstr>
      <vt:lpstr>GARANTIES CONTRACTADES II</vt:lpstr>
      <vt:lpstr>GARANTIES CONTRACTADES III</vt:lpstr>
      <vt:lpstr>Centres Concertats I</vt:lpstr>
      <vt:lpstr>Centres Concertats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Miriam Fernandez Gomez</cp:lastModifiedBy>
  <cp:revision>27</cp:revision>
  <dcterms:created xsi:type="dcterms:W3CDTF">2018-09-04T10:49:19Z</dcterms:created>
  <dcterms:modified xsi:type="dcterms:W3CDTF">2022-05-12T10:36:22Z</dcterms:modified>
</cp:coreProperties>
</file>